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70" r:id="rId3"/>
    <p:sldId id="257" r:id="rId4"/>
    <p:sldId id="271" r:id="rId5"/>
    <p:sldId id="283" r:id="rId6"/>
    <p:sldId id="260" r:id="rId7"/>
    <p:sldId id="265" r:id="rId8"/>
    <p:sldId id="267" r:id="rId9"/>
    <p:sldId id="278" r:id="rId10"/>
    <p:sldId id="279" r:id="rId11"/>
    <p:sldId id="280" r:id="rId12"/>
    <p:sldId id="281" r:id="rId13"/>
    <p:sldId id="277" r:id="rId14"/>
    <p:sldId id="272" r:id="rId15"/>
    <p:sldId id="273" r:id="rId16"/>
    <p:sldId id="274" r:id="rId17"/>
    <p:sldId id="282" r:id="rId18"/>
    <p:sldId id="275" r:id="rId19"/>
    <p:sldId id="276" r:id="rId20"/>
    <p:sldId id="264" r:id="rId21"/>
    <p:sldId id="263" r:id="rId22"/>
    <p:sldId id="284" r:id="rId23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305" autoAdjust="0"/>
  </p:normalViewPr>
  <p:slideViewPr>
    <p:cSldViewPr snapToGrid="0">
      <p:cViewPr varScale="1">
        <p:scale>
          <a:sx n="67" d="100"/>
          <a:sy n="67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l-PL" smtClean="0"/>
              <a:t>Kliknij, aby edytować styl wzorca podtytułu</a:t>
            </a:r>
            <a:endParaRPr/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8" name="Prostokąt zaokrąglony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 smtClean="0"/>
              <a:t>Kliknij ikonę, aby dodać obraz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Kliknij, aby edytować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2016-09-01</a:t>
            </a:r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7932" y="772732"/>
            <a:ext cx="8568185" cy="2039858"/>
          </a:xfrm>
        </p:spPr>
        <p:txBody>
          <a:bodyPr rtlCol="0">
            <a:noAutofit/>
          </a:bodyPr>
          <a:lstStyle/>
          <a:p>
            <a:pPr algn="ctr" rtl="0">
              <a:lnSpc>
                <a:spcPct val="100000"/>
              </a:lnSpc>
            </a:pPr>
            <a:r>
              <a:rPr lang="pl" sz="5400" b="1" dirty="0" smtClean="0">
                <a:latin typeface="Calibri" panose="020F0502020204030204" pitchFamily="34" charset="0"/>
              </a:rPr>
              <a:t>Gdzie aktywnie spędzić czas </a:t>
            </a:r>
            <a:br>
              <a:rPr lang="pl" sz="5400" b="1" dirty="0" smtClean="0">
                <a:latin typeface="Calibri" panose="020F0502020204030204" pitchFamily="34" charset="0"/>
              </a:rPr>
            </a:br>
            <a:r>
              <a:rPr lang="pl" sz="5400" b="1" dirty="0" smtClean="0">
                <a:latin typeface="Calibri" panose="020F0502020204030204" pitchFamily="34" charset="0"/>
              </a:rPr>
              <a:t>z rodziną?</a:t>
            </a:r>
            <a:endParaRPr lang="pl" sz="5400" b="1" dirty="0">
              <a:latin typeface="Calibri" panose="020F050202020403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23510" y="3057288"/>
            <a:ext cx="8512935" cy="838200"/>
          </a:xfrm>
        </p:spPr>
        <p:txBody>
          <a:bodyPr rtlCol="0">
            <a:noAutofit/>
          </a:bodyPr>
          <a:lstStyle/>
          <a:p>
            <a:pPr algn="ctr" rtl="0"/>
            <a:r>
              <a:rPr lang="pl" sz="3200" b="1" dirty="0" smtClean="0">
                <a:latin typeface="Calibri" panose="020F0502020204030204" pitchFamily="34" charset="0"/>
              </a:rPr>
              <a:t>Propozycje ciekawych miejsc w Tarnowie                      i okolicach</a:t>
            </a:r>
            <a:endParaRPr lang="pl" sz="3200" b="1" dirty="0">
              <a:latin typeface="Calibri" panose="020F050202020403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529263" y="6457890"/>
            <a:ext cx="857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Calibri" panose="020F0502020204030204" pitchFamily="34" charset="0"/>
              </a:rPr>
              <a:t>Opracowały: Joanna Szarota - Zając, Katarzyna Malinowska</a:t>
            </a:r>
            <a:endParaRPr lang="pl-PL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85851" y="304800"/>
            <a:ext cx="10852150" cy="638175"/>
          </a:xfrm>
        </p:spPr>
        <p:txBody>
          <a:bodyPr rtlCol="0"/>
          <a:lstStyle/>
          <a:p>
            <a:pPr rtl="0"/>
            <a:r>
              <a:rPr lang="pl" b="1" dirty="0" smtClean="0">
                <a:latin typeface="Calibri" panose="020F0502020204030204" pitchFamily="34" charset="0"/>
              </a:rPr>
              <a:t>Rezerwat przyrody nieożywionej „Skamieniałe miasto”</a:t>
            </a:r>
            <a:endParaRPr lang="pl" b="1" dirty="0">
              <a:latin typeface="Calibri" panose="020F0502020204030204" pitchFamily="34" charset="0"/>
            </a:endParaRP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85851" y="1328738"/>
            <a:ext cx="10221912" cy="1028700"/>
          </a:xfrm>
        </p:spPr>
        <p:txBody>
          <a:bodyPr rtlCol="0"/>
          <a:lstStyle/>
          <a:p>
            <a:pPr marL="45720" indent="0" algn="just">
              <a:buNone/>
            </a:pPr>
            <a:r>
              <a:rPr lang="pl-PL" dirty="0" smtClean="0">
                <a:latin typeface="Calibri" panose="020F0502020204030204" pitchFamily="34" charset="0"/>
              </a:rPr>
              <a:t>Położony </a:t>
            </a:r>
            <a:r>
              <a:rPr lang="pl-PL" dirty="0">
                <a:latin typeface="Calibri" panose="020F0502020204030204" pitchFamily="34" charset="0"/>
              </a:rPr>
              <a:t>jest około 700 m na południe od centrum Ciężkowic, na </a:t>
            </a:r>
            <a:r>
              <a:rPr lang="pl-PL" dirty="0" smtClean="0">
                <a:latin typeface="Calibri" panose="020F0502020204030204" pitchFamily="34" charset="0"/>
              </a:rPr>
              <a:t>północno - zachodnich </a:t>
            </a:r>
            <a:r>
              <a:rPr lang="pl-PL" dirty="0">
                <a:latin typeface="Calibri" panose="020F0502020204030204" pitchFamily="34" charset="0"/>
              </a:rPr>
              <a:t>stokach wzniesienia "Skała"(365 m </a:t>
            </a:r>
            <a:r>
              <a:rPr lang="pl-PL" dirty="0" smtClean="0">
                <a:latin typeface="Calibri" panose="020F0502020204030204" pitchFamily="34" charset="0"/>
              </a:rPr>
              <a:t>n.p.m.). </a:t>
            </a:r>
            <a:r>
              <a:rPr lang="pl-PL" dirty="0">
                <a:latin typeface="Calibri" panose="020F0502020204030204" pitchFamily="34" charset="0"/>
              </a:rPr>
              <a:t>Wejście do rezerwatu skalnego Skamieniałe Miasto znajduje się tuż przy drodze Grybów - Tuchów (Tarnów) w miejscowości Ciężkowice. 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4" y="2557462"/>
            <a:ext cx="3319463" cy="220094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2" y="2557462"/>
            <a:ext cx="3307436" cy="220094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773" y="2557462"/>
            <a:ext cx="2938379" cy="220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03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39837" y="261938"/>
            <a:ext cx="10952163" cy="681038"/>
          </a:xfrm>
        </p:spPr>
        <p:txBody>
          <a:bodyPr rtlCol="0"/>
          <a:lstStyle/>
          <a:p>
            <a:r>
              <a:rPr lang="pl-PL" b="1" dirty="0">
                <a:latin typeface="Calibri" panose="020F0502020204030204" pitchFamily="34" charset="0"/>
              </a:rPr>
              <a:t>Park rozrywki i park linowy Szara Sowa w </a:t>
            </a:r>
            <a:r>
              <a:rPr lang="pl-PL" b="1" dirty="0" smtClean="0">
                <a:latin typeface="Calibri" panose="020F0502020204030204" pitchFamily="34" charset="0"/>
              </a:rPr>
              <a:t>Zawadzie</a:t>
            </a:r>
            <a:endParaRPr lang="pl" b="1" dirty="0">
              <a:latin typeface="Calibri" panose="020F0502020204030204" pitchFamily="34" charset="0"/>
            </a:endParaRP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657225" y="1185862"/>
            <a:ext cx="10720386" cy="842963"/>
          </a:xfrm>
        </p:spPr>
        <p:txBody>
          <a:bodyPr rtlCol="0"/>
          <a:lstStyle/>
          <a:p>
            <a:pPr marL="45720" indent="0" algn="just">
              <a:buNone/>
            </a:pPr>
            <a:r>
              <a:rPr lang="pl-PL" dirty="0">
                <a:latin typeface="Calibri" panose="020F0502020204030204" pitchFamily="34" charset="0"/>
              </a:rPr>
              <a:t>Do dyspozycji dzieci i rodziców są między innymi: sala zabaw, park linowy z trasami o różnym stopniu trudności, trampoliny, dmuchana zjeżdżalnia, mini golf, </a:t>
            </a:r>
            <a:r>
              <a:rPr lang="pl-PL" dirty="0" err="1">
                <a:latin typeface="Calibri" panose="020F0502020204030204" pitchFamily="34" charset="0"/>
              </a:rPr>
              <a:t>boule</a:t>
            </a:r>
            <a:r>
              <a:rPr lang="pl-PL" dirty="0">
                <a:latin typeface="Calibri" panose="020F0502020204030204" pitchFamily="34" charset="0"/>
              </a:rPr>
              <a:t> oraz żyroskop.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6" y="2028825"/>
            <a:ext cx="4214812" cy="283038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239" y="2028824"/>
            <a:ext cx="4214812" cy="283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7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28789" y="176213"/>
            <a:ext cx="8772524" cy="838200"/>
          </a:xfrm>
        </p:spPr>
        <p:txBody>
          <a:bodyPr rtlCol="0"/>
          <a:lstStyle/>
          <a:p>
            <a:pPr rtl="0"/>
            <a:r>
              <a:rPr lang="pl" b="1" dirty="0" smtClean="0">
                <a:latin typeface="Calibri" panose="020F0502020204030204" pitchFamily="34" charset="0"/>
              </a:rPr>
              <a:t>Ogródek Jordanowski obok Parku Strzeleckiego</a:t>
            </a:r>
            <a:endParaRPr lang="pl" b="1" dirty="0">
              <a:latin typeface="Calibri" panose="020F0502020204030204" pitchFamily="34" charset="0"/>
            </a:endParaRP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7708901" y="2028825"/>
            <a:ext cx="3935412" cy="4071938"/>
          </a:xfrm>
        </p:spPr>
        <p:txBody>
          <a:bodyPr rtlCol="0"/>
          <a:lstStyle/>
          <a:p>
            <a:pPr marL="45720" indent="0" algn="just">
              <a:buNone/>
            </a:pPr>
            <a:r>
              <a:rPr lang="pl-PL" dirty="0">
                <a:latin typeface="Calibri" panose="020F0502020204030204" pitchFamily="34" charset="0"/>
              </a:rPr>
              <a:t>Ogródek jordanowski obok Parku Strzeleckiego z najpopularniejszym i najbardziej obleganym w Tarnowie placem zabaw pod chmurką. Po niedawnej przebudowie miejsce to prezentuje się jeszcze bardziej okazale. Najmłodsi mogą szaleć na zjeżdżalniach, nowych karuzelach, huśtawkach, trampolinach oraz tunelach i konstrukcjach do wspinania się. 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656" y="1401228"/>
            <a:ext cx="2836071" cy="188727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164" y="1343655"/>
            <a:ext cx="2922587" cy="194484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727" y="3617746"/>
            <a:ext cx="2922587" cy="194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84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93850" y="261938"/>
            <a:ext cx="9372600" cy="623888"/>
          </a:xfrm>
        </p:spPr>
        <p:txBody>
          <a:bodyPr rtlCol="0"/>
          <a:lstStyle/>
          <a:p>
            <a:pPr algn="ctr" rtl="0"/>
            <a:r>
              <a:rPr lang="pl" b="1" dirty="0" smtClean="0">
                <a:latin typeface="Calibri" panose="020F0502020204030204" pitchFamily="34" charset="0"/>
              </a:rPr>
              <a:t>Ścianki wspinaczkowe w Tarnowie</a:t>
            </a:r>
            <a:endParaRPr lang="pl" b="1" dirty="0">
              <a:latin typeface="Calibri" panose="020F0502020204030204" pitchFamily="34" charset="0"/>
            </a:endParaRP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922338" y="1195387"/>
            <a:ext cx="4572000" cy="4114800"/>
          </a:xfrm>
        </p:spPr>
        <p:txBody>
          <a:bodyPr rtlCol="0"/>
          <a:lstStyle/>
          <a:p>
            <a:pPr marL="45720" indent="0" algn="ctr" rtl="0">
              <a:buNone/>
            </a:pPr>
            <a:r>
              <a:rPr lang="pl-PL" dirty="0" smtClean="0">
                <a:latin typeface="Calibri" panose="020F0502020204030204" pitchFamily="34" charset="0"/>
              </a:rPr>
              <a:t>Ścianka wspinaczkowa </a:t>
            </a:r>
            <a:r>
              <a:rPr lang="pl-PL" dirty="0" err="1" smtClean="0">
                <a:latin typeface="Calibri" panose="020F0502020204030204" pitchFamily="34" charset="0"/>
              </a:rPr>
              <a:t>TOSiR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436220" y="1195387"/>
            <a:ext cx="4572000" cy="4114800"/>
          </a:xfrm>
        </p:spPr>
        <p:txBody>
          <a:bodyPr rtlCol="0"/>
          <a:lstStyle/>
          <a:p>
            <a:pPr marL="45720" indent="0" algn="ctr" rtl="0">
              <a:buNone/>
            </a:pPr>
            <a:r>
              <a:rPr lang="pl-PL" dirty="0" smtClean="0">
                <a:latin typeface="Calibri" panose="020F0502020204030204" pitchFamily="34" charset="0"/>
              </a:rPr>
              <a:t>Ścianka wspinaczkowa La Roca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82" y="1745456"/>
            <a:ext cx="4450556" cy="296703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220" y="1745456"/>
            <a:ext cx="4530230" cy="301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47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93838" y="347662"/>
            <a:ext cx="9372600" cy="638175"/>
          </a:xfrm>
        </p:spPr>
        <p:txBody>
          <a:bodyPr rtlCol="0"/>
          <a:lstStyle/>
          <a:p>
            <a:pPr algn="ctr" rtl="0"/>
            <a:r>
              <a:rPr lang="pl" b="1" dirty="0" smtClean="0">
                <a:latin typeface="Calibri" panose="020F0502020204030204" pitchFamily="34" charset="0"/>
              </a:rPr>
              <a:t>Zajęcia dla dzieci w klubach fitness</a:t>
            </a:r>
            <a:endParaRPr lang="pl" b="1" dirty="0">
              <a:latin typeface="Calibri" panose="020F0502020204030204" pitchFamily="34" charset="0"/>
            </a:endParaRP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357188" y="1600200"/>
            <a:ext cx="11258550" cy="985838"/>
          </a:xfrm>
        </p:spPr>
        <p:txBody>
          <a:bodyPr rtlCol="0"/>
          <a:lstStyle/>
          <a:p>
            <a:pPr marL="45720" indent="0" algn="ctr" rtl="0">
              <a:buNone/>
            </a:pPr>
            <a:r>
              <a:rPr lang="pl-PL" dirty="0" smtClean="0">
                <a:latin typeface="Calibri" panose="020F0502020204030204" pitchFamily="34" charset="0"/>
              </a:rPr>
              <a:t>Wiele klubów w mieście ma w swoim harmonogramie zajęcia dla dzieci, m.in. Unit 37 Sports Club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289" y="2328862"/>
            <a:ext cx="3267074" cy="326707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122363" y="2328862"/>
            <a:ext cx="5057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 smtClean="0">
                <a:latin typeface="Calibri" panose="020F0502020204030204" pitchFamily="34" charset="0"/>
              </a:rPr>
              <a:t>OCR Kids</a:t>
            </a:r>
            <a:r>
              <a:rPr lang="pl-PL" sz="2000" dirty="0" smtClean="0">
                <a:latin typeface="Calibri" panose="020F0502020204030204" pitchFamily="34" charset="0"/>
              </a:rPr>
              <a:t>– </a:t>
            </a:r>
            <a:r>
              <a:rPr lang="pl-PL" sz="2000" dirty="0">
                <a:latin typeface="Calibri" panose="020F0502020204030204" pitchFamily="34" charset="0"/>
              </a:rPr>
              <a:t>są to zajęcia koordynacyjno-ruchowe dla dzieci (5-7 lat) połączone z nauką pokonywania wybranych przeszkód biegów przeszkodowych. Łączymy sport i zabawę, uczymy nowych umiejętności. Pokazujemy jak działa ludzkie ciało i jakie ruchy może wykonywać.</a:t>
            </a:r>
          </a:p>
        </p:txBody>
      </p:sp>
    </p:spTree>
    <p:extLst>
      <p:ext uri="{BB962C8B-B14F-4D97-AF65-F5344CB8AC3E}">
        <p14:creationId xmlns:p14="http://schemas.microsoft.com/office/powerpoint/2010/main" val="3372417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79563" y="319088"/>
            <a:ext cx="9372600" cy="738188"/>
          </a:xfrm>
        </p:spPr>
        <p:txBody>
          <a:bodyPr rtlCol="0"/>
          <a:lstStyle/>
          <a:p>
            <a:pPr algn="ctr" rtl="0"/>
            <a:r>
              <a:rPr lang="pl" b="1" dirty="0" smtClean="0">
                <a:latin typeface="Calibri" panose="020F0502020204030204" pitchFamily="34" charset="0"/>
              </a:rPr>
              <a:t>Centrum Sportów Spokojna</a:t>
            </a:r>
            <a:endParaRPr lang="pl" b="1" dirty="0">
              <a:latin typeface="Calibri" panose="020F0502020204030204" pitchFamily="34" charset="0"/>
            </a:endParaRP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808038" y="1414462"/>
            <a:ext cx="4572000" cy="4114800"/>
          </a:xfrm>
        </p:spPr>
        <p:txBody>
          <a:bodyPr rtlCol="0"/>
          <a:lstStyle/>
          <a:p>
            <a:pPr marL="45720" indent="0">
              <a:buNone/>
            </a:pPr>
            <a:r>
              <a:rPr lang="pl-PL" u="sng" dirty="0" smtClean="0">
                <a:latin typeface="Calibri" panose="020F0502020204030204" pitchFamily="34" charset="0"/>
              </a:rPr>
              <a:t>Obiekt posiada:</a:t>
            </a:r>
          </a:p>
          <a:p>
            <a:r>
              <a:rPr lang="pl-PL" dirty="0" smtClean="0">
                <a:latin typeface="Calibri" panose="020F0502020204030204" pitchFamily="34" charset="0"/>
              </a:rPr>
              <a:t>4 </a:t>
            </a:r>
            <a:r>
              <a:rPr lang="pl-PL" dirty="0">
                <a:latin typeface="Calibri" panose="020F0502020204030204" pitchFamily="34" charset="0"/>
              </a:rPr>
              <a:t>Korty do squasha</a:t>
            </a:r>
          </a:p>
          <a:p>
            <a:r>
              <a:rPr lang="pl-PL" dirty="0">
                <a:latin typeface="Calibri" panose="020F0502020204030204" pitchFamily="34" charset="0"/>
              </a:rPr>
              <a:t>7 kortów do badmintona</a:t>
            </a:r>
          </a:p>
          <a:p>
            <a:r>
              <a:rPr lang="pl-PL" dirty="0">
                <a:latin typeface="Calibri" panose="020F0502020204030204" pitchFamily="34" charset="0"/>
              </a:rPr>
              <a:t>3 stoły do tenisa stołowego</a:t>
            </a:r>
          </a:p>
          <a:p>
            <a:r>
              <a:rPr lang="pl-PL" dirty="0">
                <a:latin typeface="Calibri" panose="020F0502020204030204" pitchFamily="34" charset="0"/>
              </a:rPr>
              <a:t>1 kryty kort do tenisa ziemnego</a:t>
            </a:r>
          </a:p>
          <a:p>
            <a:r>
              <a:rPr lang="pl-PL" dirty="0">
                <a:latin typeface="Calibri" panose="020F0502020204030204" pitchFamily="34" charset="0"/>
              </a:rPr>
              <a:t>1 boisko do siatkówki plażowej</a:t>
            </a:r>
          </a:p>
          <a:p>
            <a:pPr marL="45720" indent="0" rtl="0">
              <a:buNone/>
            </a:pPr>
            <a:endParaRPr lang="en-US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799" y="1414462"/>
            <a:ext cx="2466975" cy="18478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038" y="3619498"/>
            <a:ext cx="2619375" cy="174307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325" y="1414462"/>
            <a:ext cx="2466975" cy="18478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5068" y="3619498"/>
            <a:ext cx="232709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55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65275" y="290512"/>
            <a:ext cx="9372600" cy="681038"/>
          </a:xfrm>
        </p:spPr>
        <p:txBody>
          <a:bodyPr rtlCol="0"/>
          <a:lstStyle/>
          <a:p>
            <a:pPr algn="ctr" rtl="0"/>
            <a:r>
              <a:rPr lang="pl" b="1" dirty="0" smtClean="0">
                <a:latin typeface="Calibri" panose="020F0502020204030204" pitchFamily="34" charset="0"/>
              </a:rPr>
              <a:t>Centrum Tenisowe ACT</a:t>
            </a:r>
            <a:endParaRPr lang="pl" b="1" dirty="0">
              <a:latin typeface="Calibri" panose="020F0502020204030204" pitchFamily="34" charset="0"/>
            </a:endParaRP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3248024" y="1200149"/>
            <a:ext cx="8224837" cy="1512683"/>
          </a:xfrm>
        </p:spPr>
        <p:txBody>
          <a:bodyPr rtlCol="0">
            <a:normAutofit fontScale="92500"/>
          </a:bodyPr>
          <a:lstStyle/>
          <a:p>
            <a:pPr marL="45720" indent="0" algn="just">
              <a:buNone/>
            </a:pPr>
            <a:r>
              <a:rPr lang="pl-PL" dirty="0">
                <a:latin typeface="Calibri" panose="020F0502020204030204" pitchFamily="34" charset="0"/>
              </a:rPr>
              <a:t>Tenis jest wspaniałym sportem, który może uprawiać każdy bez względu na wiek. Poprawia koordynację ruchową, szybkość oraz kondycję fizyczną. </a:t>
            </a:r>
            <a:r>
              <a:rPr lang="pl-PL" dirty="0" smtClean="0">
                <a:latin typeface="Calibri" panose="020F0502020204030204" pitchFamily="34" charset="0"/>
              </a:rPr>
              <a:t>Jego </a:t>
            </a:r>
            <a:r>
              <a:rPr lang="pl-PL" dirty="0">
                <a:latin typeface="Calibri" panose="020F0502020204030204" pitchFamily="34" charset="0"/>
              </a:rPr>
              <a:t>największą zaletą jest to, iż jest sportem towarzyskim, dzięki któremu można wspaniale spędzić czas w towarzystwie </a:t>
            </a:r>
            <a:r>
              <a:rPr lang="pl-PL" dirty="0" smtClean="0">
                <a:latin typeface="Calibri" panose="020F0502020204030204" pitchFamily="34" charset="0"/>
              </a:rPr>
              <a:t>rodziny. Tenis </a:t>
            </a:r>
            <a:r>
              <a:rPr lang="pl-PL" dirty="0">
                <a:latin typeface="Calibri" panose="020F0502020204030204" pitchFamily="34" charset="0"/>
              </a:rPr>
              <a:t>można uprawiać przez cały rok -  w lecie na świeżym powietrzu na otwartych kortach, a w zimie na hali sportowej</a:t>
            </a:r>
            <a:r>
              <a:rPr lang="pl-PL" dirty="0" smtClean="0">
                <a:latin typeface="Calibri" panose="020F0502020204030204" pitchFamily="34" charset="0"/>
              </a:rPr>
              <a:t>.</a:t>
            </a:r>
          </a:p>
          <a:p>
            <a:pPr marL="45720" indent="0" rtl="0">
              <a:buNone/>
            </a:pPr>
            <a:endParaRPr lang="en-US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257800" y="5229225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Calibri" panose="020F0502020204030204" pitchFamily="34" charset="0"/>
              </a:rPr>
              <a:t>Dodatkowo na obiekcie ACT można skorzystać z sali do gry w kręgle.</a:t>
            </a: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938" y="2712833"/>
            <a:ext cx="3590924" cy="238959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444" y="2688091"/>
            <a:ext cx="3414711" cy="243907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92" y="1273071"/>
            <a:ext cx="2399469" cy="35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58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37013" y="276225"/>
            <a:ext cx="4335462" cy="723900"/>
          </a:xfrm>
        </p:spPr>
        <p:txBody>
          <a:bodyPr rtlCol="0"/>
          <a:lstStyle/>
          <a:p>
            <a:pPr rtl="0"/>
            <a:r>
              <a:rPr lang="pl" b="1" dirty="0" smtClean="0">
                <a:latin typeface="Calibri" panose="020F0502020204030204" pitchFamily="34" charset="0"/>
              </a:rPr>
              <a:t>Park Wodny TOSiR</a:t>
            </a:r>
            <a:endParaRPr lang="pl" b="1" dirty="0">
              <a:latin typeface="Calibri" panose="020F0502020204030204" pitchFamily="34" charset="0"/>
            </a:endParaRP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622299" y="1209674"/>
            <a:ext cx="10922001" cy="1943101"/>
          </a:xfrm>
        </p:spPr>
        <p:txBody>
          <a:bodyPr rtlCol="0">
            <a:normAutofit/>
          </a:bodyPr>
          <a:lstStyle/>
          <a:p>
            <a:pPr marL="45720" indent="0" algn="just">
              <a:buNone/>
            </a:pPr>
            <a:r>
              <a:rPr lang="pl-PL" b="1" dirty="0" smtClean="0">
                <a:latin typeface="Calibri" panose="020F0502020204030204" pitchFamily="34" charset="0"/>
              </a:rPr>
              <a:t>Po remoncie powierzchnia </a:t>
            </a:r>
            <a:r>
              <a:rPr lang="pl-PL" b="1" dirty="0">
                <a:latin typeface="Calibri" panose="020F0502020204030204" pitchFamily="34" charset="0"/>
              </a:rPr>
              <a:t>hal basenowych została powiększona dwukrotnie,</a:t>
            </a:r>
            <a:r>
              <a:rPr lang="pl-PL" dirty="0">
                <a:latin typeface="Calibri" panose="020F0502020204030204" pitchFamily="34" charset="0"/>
              </a:rPr>
              <a:t> a w nowym budynku posadowiono nieckę basenu rekreacyjnego o powierzchni 313 m2 z atrakcjami: gejzery, sztuczna rzeka, zatoka bąbelkowa, masaż boczny, masaż karku, 50 m zjeżdżalnia rurowa oraz zjeżdżalnia rodzina. W hali basenowej znajdują się również 2 wanny do masażu wodnego, brodzik dla małych dzieci o powierzchni 33 m2 ze zjeżdżalnią prostą typu Słonik. Z hali basenowej, w okresie letnim będzie można wyjść na taras gdzie przewidziano ustawienie leżaków. 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9" y="3095625"/>
            <a:ext cx="2543175" cy="16954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780" y="3095625"/>
            <a:ext cx="2543175" cy="16954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361" y="3095625"/>
            <a:ext cx="254317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85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65250" y="404812"/>
            <a:ext cx="9372600" cy="581025"/>
          </a:xfrm>
        </p:spPr>
        <p:txBody>
          <a:bodyPr rtlCol="0"/>
          <a:lstStyle/>
          <a:p>
            <a:pPr algn="ctr" rtl="0"/>
            <a:r>
              <a:rPr lang="pl" b="1" dirty="0" smtClean="0">
                <a:latin typeface="Calibri" panose="020F0502020204030204" pitchFamily="34" charset="0"/>
              </a:rPr>
              <a:t>Zajęcia sportowe w Pałacu Młodzieży</a:t>
            </a:r>
            <a:endParaRPr lang="pl" b="1" dirty="0">
              <a:latin typeface="Calibri" panose="020F0502020204030204" pitchFamily="34" charset="0"/>
            </a:endParaRP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7442200" y="1400176"/>
            <a:ext cx="4144963" cy="4672012"/>
          </a:xfrm>
        </p:spPr>
        <p:txBody>
          <a:bodyPr rtlCol="0"/>
          <a:lstStyle/>
          <a:p>
            <a:pPr marL="45720" indent="0" rtl="0">
              <a:buNone/>
            </a:pPr>
            <a:r>
              <a:rPr lang="pl-PL" dirty="0" smtClean="0">
                <a:latin typeface="Calibri" panose="020F0502020204030204" pitchFamily="34" charset="0"/>
              </a:rPr>
              <a:t>Tarnowski Pałac Młodzieży oferuje liczne zajęcia sportowe dla dzieci m.in.</a:t>
            </a:r>
            <a:r>
              <a:rPr lang="pl-PL" dirty="0" smtClean="0">
                <a:latin typeface="Calibri" panose="020F0502020204030204" pitchFamily="34" charset="0"/>
              </a:rPr>
              <a:t>:</a:t>
            </a:r>
          </a:p>
          <a:p>
            <a:pPr rtl="0">
              <a:buFontTx/>
              <a:buChar char="-"/>
            </a:pPr>
            <a:r>
              <a:rPr lang="pl-PL" dirty="0" smtClean="0">
                <a:latin typeface="Calibri" panose="020F0502020204030204" pitchFamily="34" charset="0"/>
              </a:rPr>
              <a:t>Judo</a:t>
            </a:r>
          </a:p>
          <a:p>
            <a:pPr rtl="0">
              <a:buFontTx/>
              <a:buChar char="-"/>
            </a:pPr>
            <a:r>
              <a:rPr lang="pl-PL" dirty="0" smtClean="0">
                <a:latin typeface="Calibri" panose="020F0502020204030204" pitchFamily="34" charset="0"/>
              </a:rPr>
              <a:t>Piłka ręczna</a:t>
            </a:r>
          </a:p>
          <a:p>
            <a:pPr rtl="0">
              <a:buFontTx/>
              <a:buChar char="-"/>
            </a:pPr>
            <a:r>
              <a:rPr lang="pl-PL" dirty="0" smtClean="0">
                <a:latin typeface="Calibri" panose="020F0502020204030204" pitchFamily="34" charset="0"/>
              </a:rPr>
              <a:t>Siatkówka </a:t>
            </a:r>
          </a:p>
          <a:p>
            <a:pPr rtl="0">
              <a:buFontTx/>
              <a:buChar char="-"/>
            </a:pPr>
            <a:r>
              <a:rPr lang="pl-PL" dirty="0" smtClean="0">
                <a:latin typeface="Calibri" panose="020F0502020204030204" pitchFamily="34" charset="0"/>
              </a:rPr>
              <a:t>Gimnastyka artystyczna</a:t>
            </a:r>
          </a:p>
          <a:p>
            <a:pPr rtl="0">
              <a:buFontTx/>
              <a:buChar char="-"/>
            </a:pPr>
            <a:r>
              <a:rPr lang="pl-PL" dirty="0" smtClean="0">
                <a:latin typeface="Calibri" panose="020F0502020204030204" pitchFamily="34" charset="0"/>
              </a:rPr>
              <a:t>Szermierka</a:t>
            </a:r>
          </a:p>
          <a:p>
            <a:pPr rtl="0">
              <a:buFontTx/>
              <a:buChar char="-"/>
            </a:pPr>
            <a:r>
              <a:rPr lang="pl-PL" dirty="0" smtClean="0">
                <a:latin typeface="Calibri" panose="020F0502020204030204" pitchFamily="34" charset="0"/>
              </a:rPr>
              <a:t>Wspinaczka</a:t>
            </a:r>
          </a:p>
          <a:p>
            <a:pPr rtl="0">
              <a:buFontTx/>
              <a:buChar char="-"/>
            </a:pPr>
            <a:r>
              <a:rPr lang="pl-PL" dirty="0" smtClean="0">
                <a:latin typeface="Calibri" panose="020F0502020204030204" pitchFamily="34" charset="0"/>
              </a:rPr>
              <a:t>Koszykówka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99" y="2600324"/>
            <a:ext cx="2619375" cy="17430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337" y="1600198"/>
            <a:ext cx="2628900" cy="174307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237" y="3736182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51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79563" y="333375"/>
            <a:ext cx="9372600" cy="752475"/>
          </a:xfrm>
        </p:spPr>
        <p:txBody>
          <a:bodyPr rtlCol="0"/>
          <a:lstStyle/>
          <a:p>
            <a:pPr algn="ctr" rtl="0"/>
            <a:r>
              <a:rPr lang="pl" b="1" dirty="0" smtClean="0">
                <a:latin typeface="Calibri" panose="020F0502020204030204" pitchFamily="34" charset="0"/>
              </a:rPr>
              <a:t>Zajęcia taneczne dla dzieci</a:t>
            </a:r>
            <a:endParaRPr lang="pl" b="1" dirty="0">
              <a:latin typeface="Calibri" panose="020F0502020204030204" pitchFamily="34" charset="0"/>
            </a:endParaRP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868363" y="1400175"/>
            <a:ext cx="10795000" cy="1428750"/>
          </a:xfrm>
        </p:spPr>
        <p:txBody>
          <a:bodyPr rtlCol="0"/>
          <a:lstStyle/>
          <a:p>
            <a:pPr marL="45720" indent="0" algn="just" rtl="0">
              <a:buNone/>
            </a:pPr>
            <a:r>
              <a:rPr lang="pl-PL" dirty="0" smtClean="0">
                <a:latin typeface="Calibri" panose="020F0502020204030204" pitchFamily="34" charset="0"/>
              </a:rPr>
              <a:t>W Tarnowie działa kilka szkół tańca w których są prowadzone zajęcia dla dzieci z tańca towarzyskiego, baletu, disco dance m.in. Ego Fitness Taniec Rehabilitacja, </a:t>
            </a:r>
            <a:r>
              <a:rPr lang="pl-PL" dirty="0" err="1" smtClean="0">
                <a:latin typeface="Calibri" panose="020F0502020204030204" pitchFamily="34" charset="0"/>
              </a:rPr>
              <a:t>Emika</a:t>
            </a:r>
            <a:r>
              <a:rPr lang="pl-PL" dirty="0" smtClean="0">
                <a:latin typeface="Calibri" panose="020F0502020204030204" pitchFamily="34" charset="0"/>
              </a:rPr>
              <a:t>, zajęcia organizowane przez Pałac Młodzieży a Tarnowie, </a:t>
            </a:r>
            <a:r>
              <a:rPr lang="pl-PL" dirty="0" err="1" smtClean="0">
                <a:latin typeface="Calibri" panose="020F0502020204030204" pitchFamily="34" charset="0"/>
              </a:rPr>
              <a:t>GraFit</a:t>
            </a:r>
            <a:r>
              <a:rPr lang="pl-PL" dirty="0" smtClean="0">
                <a:latin typeface="Calibri" panose="020F0502020204030204" pitchFamily="34" charset="0"/>
              </a:rPr>
              <a:t> Tarnów.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13" y="2605086"/>
            <a:ext cx="3455650" cy="218122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565" y="2605087"/>
            <a:ext cx="3277798" cy="218122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997" y="2605086"/>
            <a:ext cx="3748373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71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9853" y="394692"/>
            <a:ext cx="1077961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 dirty="0">
                <a:latin typeface="Calibri" panose="020F0502020204030204" pitchFamily="34" charset="0"/>
              </a:rPr>
              <a:t>O tym, że ruch to </a:t>
            </a:r>
            <a:r>
              <a:rPr lang="pl-PL" sz="2400" b="1" dirty="0" smtClean="0">
                <a:latin typeface="Calibri" panose="020F0502020204030204" pitchFamily="34" charset="0"/>
              </a:rPr>
              <a:t>zdrowie, </a:t>
            </a:r>
            <a:r>
              <a:rPr lang="pl-PL" sz="2400" b="1" dirty="0">
                <a:latin typeface="Calibri" panose="020F0502020204030204" pitchFamily="34" charset="0"/>
              </a:rPr>
              <a:t>wie </a:t>
            </a:r>
            <a:r>
              <a:rPr lang="pl-PL" sz="2400" b="1" dirty="0" smtClean="0">
                <a:latin typeface="Calibri" panose="020F0502020204030204" pitchFamily="34" charset="0"/>
              </a:rPr>
              <a:t>każdy. O </a:t>
            </a:r>
            <a:r>
              <a:rPr lang="pl-PL" sz="2400" b="1" dirty="0">
                <a:latin typeface="Calibri" panose="020F0502020204030204" pitchFamily="34" charset="0"/>
              </a:rPr>
              <a:t>tym, że zdrowa rodzina to szczęśliwa rodzina, z pewnością nikogo nie trzeba przekonywać</a:t>
            </a:r>
            <a:r>
              <a:rPr lang="pl-PL" sz="2400" b="1" dirty="0" smtClean="0">
                <a:latin typeface="Calibri" panose="020F0502020204030204" pitchFamily="34" charset="0"/>
              </a:rPr>
              <a:t>. </a:t>
            </a:r>
          </a:p>
          <a:p>
            <a:pPr algn="just"/>
            <a:r>
              <a:rPr lang="pl-PL" sz="2400" dirty="0">
                <a:latin typeface="Calibri" panose="020F0502020204030204" pitchFamily="34" charset="0"/>
              </a:rPr>
              <a:t/>
            </a:r>
            <a:br>
              <a:rPr lang="pl-PL" sz="2400" dirty="0">
                <a:latin typeface="Calibri" panose="020F0502020204030204" pitchFamily="34" charset="0"/>
              </a:rPr>
            </a:br>
            <a:r>
              <a:rPr lang="pl-PL" sz="2400" dirty="0">
                <a:latin typeface="Calibri" panose="020F0502020204030204" pitchFamily="34" charset="0"/>
              </a:rPr>
              <a:t>Wybieranie aktywnych form spędzania wolnego czasu w rodzinnym gronie daje dzieciom nie tylko dodatkową szansę na zapoznanie się z kulturą fizyczną czy turystyką, ale także wzór do naśladowania w przyszłości. Przykład rodziców aktywnie spędzających wolny czas jest najlepszym sposobem zaktywizowania dzieci</a:t>
            </a:r>
            <a:r>
              <a:rPr lang="pl-PL" sz="2400" dirty="0" smtClean="0">
                <a:latin typeface="Calibri" panose="020F0502020204030204" pitchFamily="34" charset="0"/>
              </a:rPr>
              <a:t>.</a:t>
            </a:r>
          </a:p>
          <a:p>
            <a:pPr algn="just"/>
            <a:endParaRPr lang="pl-PL" sz="2400" dirty="0">
              <a:latin typeface="Calibri" panose="020F0502020204030204" pitchFamily="34" charset="0"/>
            </a:endParaRPr>
          </a:p>
          <a:p>
            <a:pPr algn="just"/>
            <a:r>
              <a:rPr lang="pl-PL" sz="2400" u="sng" dirty="0">
                <a:latin typeface="Calibri" panose="020F0502020204030204" pitchFamily="34" charset="0"/>
              </a:rPr>
              <a:t>Zalety aktywnego spędzania czasu wolnego z </a:t>
            </a:r>
            <a:r>
              <a:rPr lang="pl-PL" sz="2400" u="sng" dirty="0" smtClean="0">
                <a:latin typeface="Calibri" panose="020F0502020204030204" pitchFamily="34" charset="0"/>
              </a:rPr>
              <a:t>rodziną:</a:t>
            </a:r>
          </a:p>
          <a:p>
            <a:pPr marL="342900" indent="-342900" algn="just">
              <a:buFontTx/>
              <a:buChar char="-"/>
            </a:pPr>
            <a:r>
              <a:rPr lang="pl-PL" sz="2400" dirty="0" smtClean="0">
                <a:latin typeface="Calibri" panose="020F0502020204030204" pitchFamily="34" charset="0"/>
              </a:rPr>
              <a:t>Pogłębia relację rodzic – dziecko, wzmacnia więzy rodzinne;</a:t>
            </a:r>
          </a:p>
          <a:p>
            <a:pPr marL="342900" indent="-342900" algn="just">
              <a:buFontTx/>
              <a:buChar char="-"/>
            </a:pPr>
            <a:r>
              <a:rPr lang="pl-PL" sz="2400" dirty="0" smtClean="0">
                <a:latin typeface="Calibri" panose="020F0502020204030204" pitchFamily="34" charset="0"/>
              </a:rPr>
              <a:t>Wspomaga wszechstronny rozwój dziecka i utrzymuje wydolność psychofizyczną rodziców;</a:t>
            </a:r>
          </a:p>
          <a:p>
            <a:pPr marL="342900" indent="-342900" algn="just">
              <a:buFontTx/>
              <a:buChar char="-"/>
            </a:pPr>
            <a:r>
              <a:rPr lang="pl-PL" sz="2400" dirty="0" smtClean="0">
                <a:latin typeface="Calibri" panose="020F0502020204030204" pitchFamily="34" charset="0"/>
              </a:rPr>
              <a:t>Wychowuje dziecko do aktywnego spędzania czasu wolnego;</a:t>
            </a:r>
          </a:p>
          <a:p>
            <a:pPr marL="342900" indent="-342900" algn="just">
              <a:buFontTx/>
              <a:buChar char="-"/>
            </a:pPr>
            <a:r>
              <a:rPr lang="pl-PL" sz="2400" dirty="0" smtClean="0">
                <a:latin typeface="Calibri" panose="020F0502020204030204" pitchFamily="34" charset="0"/>
              </a:rPr>
              <a:t>Obniża poziom stresu.</a:t>
            </a:r>
            <a:endParaRPr lang="pl-PL" sz="2400" dirty="0">
              <a:latin typeface="Calibri" panose="020F0502020204030204" pitchFamily="34" charset="0"/>
            </a:endParaRPr>
          </a:p>
          <a:p>
            <a:pPr algn="just"/>
            <a:endParaRPr lang="pl-PL" sz="2400" dirty="0">
              <a:latin typeface="Calibri" panose="020F0502020204030204" pitchFamily="34" charset="0"/>
            </a:endParaRPr>
          </a:p>
          <a:p>
            <a:pPr algn="just"/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597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9576" y="261937"/>
            <a:ext cx="9372600" cy="695325"/>
          </a:xfrm>
        </p:spPr>
        <p:txBody>
          <a:bodyPr rtlCol="0"/>
          <a:lstStyle/>
          <a:p>
            <a:pPr algn="ctr" rtl="0"/>
            <a:r>
              <a:rPr lang="pl" b="1" dirty="0" smtClean="0">
                <a:latin typeface="Calibri" panose="020F0502020204030204" pitchFamily="34" charset="0"/>
              </a:rPr>
              <a:t>Robotico – Klub Klocka</a:t>
            </a:r>
            <a:endParaRPr lang="pl" b="1" dirty="0">
              <a:latin typeface="Calibri" panose="020F0502020204030204" pitchFamily="34" charset="0"/>
            </a:endParaRP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4447108" y="2038349"/>
            <a:ext cx="3569412" cy="4629151"/>
          </a:xfrm>
        </p:spPr>
        <p:txBody>
          <a:bodyPr rtlCol="0"/>
          <a:lstStyle/>
          <a:p>
            <a:pPr marL="45720" indent="0" algn="just">
              <a:buNone/>
            </a:pPr>
            <a:r>
              <a:rPr lang="pl-PL" dirty="0" err="1">
                <a:latin typeface="Calibri" panose="020F0502020204030204" pitchFamily="34" charset="0"/>
              </a:rPr>
              <a:t>Robotico</a:t>
            </a:r>
            <a:r>
              <a:rPr lang="pl-PL" dirty="0">
                <a:latin typeface="Calibri" panose="020F0502020204030204" pitchFamily="34" charset="0"/>
              </a:rPr>
              <a:t> i Klub </a:t>
            </a:r>
            <a:r>
              <a:rPr lang="pl-PL" dirty="0" smtClean="0">
                <a:latin typeface="Calibri" panose="020F0502020204030204" pitchFamily="34" charset="0"/>
              </a:rPr>
              <a:t>Klocka to wyjątkowe miejsca, </a:t>
            </a:r>
            <a:r>
              <a:rPr lang="pl-PL" dirty="0">
                <a:latin typeface="Calibri" panose="020F0502020204030204" pitchFamily="34" charset="0"/>
              </a:rPr>
              <a:t>w </a:t>
            </a:r>
            <a:r>
              <a:rPr lang="pl-PL" dirty="0" smtClean="0">
                <a:latin typeface="Calibri" panose="020F0502020204030204" pitchFamily="34" charset="0"/>
              </a:rPr>
              <a:t>których </a:t>
            </a:r>
            <a:r>
              <a:rPr lang="pl-PL" dirty="0">
                <a:latin typeface="Calibri" panose="020F0502020204030204" pitchFamily="34" charset="0"/>
              </a:rPr>
              <a:t>najmłodsi mogą do woli bawić się klockami Lego, układając konkretne zestawy lub tworząc własne projekty, a nieco starsi poznają podstawy robotyki w formie zabawy. 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88" y="1581150"/>
            <a:ext cx="3827627" cy="286702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913" y="1581150"/>
            <a:ext cx="3700463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24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50975" y="347662"/>
            <a:ext cx="9372600" cy="638175"/>
          </a:xfrm>
        </p:spPr>
        <p:txBody>
          <a:bodyPr rtlCol="0"/>
          <a:lstStyle/>
          <a:p>
            <a:pPr algn="ctr" rtl="0"/>
            <a:r>
              <a:rPr lang="pl" b="1" dirty="0" smtClean="0">
                <a:latin typeface="Calibri" panose="020F0502020204030204" pitchFamily="34" charset="0"/>
              </a:rPr>
              <a:t>Sale zabaw dla dzieci</a:t>
            </a:r>
            <a:endParaRPr lang="pl" b="1" dirty="0">
              <a:latin typeface="Calibri" panose="020F0502020204030204" pitchFamily="34" charset="0"/>
            </a:endParaRP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3092847" y="1214438"/>
            <a:ext cx="6386512" cy="4357688"/>
          </a:xfrm>
        </p:spPr>
        <p:txBody>
          <a:bodyPr rtlCol="0">
            <a:normAutofit lnSpcReduction="10000"/>
          </a:bodyPr>
          <a:lstStyle/>
          <a:p>
            <a:pPr algn="just"/>
            <a:r>
              <a:rPr lang="pl-PL" dirty="0">
                <a:latin typeface="Calibri" panose="020F0502020204030204" pitchFamily="34" charset="0"/>
              </a:rPr>
              <a:t>Promienny Zamek. Wyjątkowa sala zabaw, znajdująca się w budynku w kształcie zamku z </a:t>
            </a:r>
            <a:r>
              <a:rPr lang="pl-PL" dirty="0" err="1">
                <a:latin typeface="Calibri" panose="020F0502020204030204" pitchFamily="34" charset="0"/>
              </a:rPr>
              <a:t>dmuchańcami</a:t>
            </a:r>
            <a:r>
              <a:rPr lang="pl-PL" dirty="0">
                <a:latin typeface="Calibri" panose="020F0502020204030204" pitchFamily="34" charset="0"/>
              </a:rPr>
              <a:t>, zjeżdżalniami, suchymi basenami i trzypoziomowym torem przeszkód z licznymi schodkami, ślepymi przejściami, przeszkodami i zabawkami. </a:t>
            </a:r>
            <a:endParaRPr lang="pl-PL" dirty="0" smtClean="0">
              <a:latin typeface="Calibri" panose="020F0502020204030204" pitchFamily="34" charset="0"/>
            </a:endParaRPr>
          </a:p>
          <a:p>
            <a:pPr algn="just"/>
            <a:r>
              <a:rPr lang="pl-PL" dirty="0">
                <a:latin typeface="Calibri" panose="020F0502020204030204" pitchFamily="34" charset="0"/>
              </a:rPr>
              <a:t>Centrum Zabawy i Edukacji </a:t>
            </a:r>
            <a:r>
              <a:rPr lang="pl-PL" dirty="0" err="1">
                <a:latin typeface="Calibri" panose="020F0502020204030204" pitchFamily="34" charset="0"/>
              </a:rPr>
              <a:t>Simba</a:t>
            </a:r>
            <a:r>
              <a:rPr lang="pl-PL" dirty="0">
                <a:latin typeface="Calibri" panose="020F0502020204030204" pitchFamily="34" charset="0"/>
              </a:rPr>
              <a:t>. To miejsce, w którym pociechy mogą skorzystać z bezpiecznego placu zabaw z </a:t>
            </a:r>
            <a:r>
              <a:rPr lang="pl-PL" dirty="0" err="1">
                <a:latin typeface="Calibri" panose="020F0502020204030204" pitchFamily="34" charset="0"/>
              </a:rPr>
              <a:t>dmuchańcami</a:t>
            </a:r>
            <a:r>
              <a:rPr lang="pl-PL" dirty="0">
                <a:latin typeface="Calibri" panose="020F0502020204030204" pitchFamily="34" charset="0"/>
              </a:rPr>
              <a:t> i torem przeszkód. Placówka oferuje tez zajęcia z języka angielskiego, warsztaty plastyczne oraz organizuje urodziny. </a:t>
            </a:r>
            <a:endParaRPr lang="pl-PL" dirty="0" smtClean="0">
              <a:latin typeface="Calibri" panose="020F0502020204030204" pitchFamily="34" charset="0"/>
            </a:endParaRPr>
          </a:p>
          <a:p>
            <a:pPr algn="just"/>
            <a:r>
              <a:rPr lang="pl-PL" dirty="0">
                <a:latin typeface="Calibri" panose="020F0502020204030204" pitchFamily="34" charset="0"/>
              </a:rPr>
              <a:t>Centrum Zabaw Dziecięcych "Figle-Migle". Przestronny plac zabaw z </a:t>
            </a:r>
            <a:r>
              <a:rPr lang="pl-PL" dirty="0" err="1">
                <a:latin typeface="Calibri" panose="020F0502020204030204" pitchFamily="34" charset="0"/>
              </a:rPr>
              <a:t>dmuchańcami</a:t>
            </a:r>
            <a:r>
              <a:rPr lang="pl-PL" dirty="0">
                <a:latin typeface="Calibri" panose="020F0502020204030204" pitchFamily="34" charset="0"/>
              </a:rPr>
              <a:t>, torem przeszkód, karuzelą, suchymi basenami, zjeżdżalniami i </a:t>
            </a:r>
            <a:r>
              <a:rPr lang="pl-PL" dirty="0" err="1">
                <a:latin typeface="Calibri" panose="020F0502020204030204" pitchFamily="34" charset="0"/>
              </a:rPr>
              <a:t>jeździkami</a:t>
            </a:r>
            <a:r>
              <a:rPr lang="pl-PL" dirty="0">
                <a:latin typeface="Calibri" panose="020F0502020204030204" pitchFamily="34" charset="0"/>
              </a:rPr>
              <a:t>. Centrum proponuje również zajęcia ruchowe i zręcznościowe oraz muzyczne i </a:t>
            </a:r>
            <a:r>
              <a:rPr lang="pl-PL" dirty="0" smtClean="0">
                <a:latin typeface="Calibri" panose="020F0502020204030204" pitchFamily="34" charset="0"/>
              </a:rPr>
              <a:t>plastyczne</a:t>
            </a:r>
          </a:p>
          <a:p>
            <a:pPr algn="just"/>
            <a:endParaRPr lang="en-US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84" y="1214438"/>
            <a:ext cx="2621949" cy="350043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187" y="1214438"/>
            <a:ext cx="2390775" cy="428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500563" y="385763"/>
            <a:ext cx="83010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400" b="1" dirty="0" smtClean="0">
                <a:latin typeface="Calibri" panose="020F0502020204030204" pitchFamily="34" charset="0"/>
              </a:rPr>
              <a:t>Parki trampolin</a:t>
            </a:r>
            <a:endParaRPr lang="pl-PL" sz="34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85812" y="1514476"/>
            <a:ext cx="4221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 smtClean="0">
                <a:latin typeface="Calibri" panose="020F0502020204030204" pitchFamily="34" charset="0"/>
              </a:rPr>
              <a:t>Park </a:t>
            </a:r>
            <a:r>
              <a:rPr lang="pl-PL" sz="2000" dirty="0">
                <a:latin typeface="Calibri" panose="020F0502020204030204" pitchFamily="34" charset="0"/>
              </a:rPr>
              <a:t>trampolin - </a:t>
            </a:r>
            <a:r>
              <a:rPr lang="pl-PL" sz="2000" dirty="0" err="1">
                <a:latin typeface="Calibri" panose="020F0502020204030204" pitchFamily="34" charset="0"/>
              </a:rPr>
              <a:t>FlyPark</a:t>
            </a:r>
            <a:r>
              <a:rPr lang="pl-PL" sz="2000" dirty="0">
                <a:latin typeface="Calibri" panose="020F0502020204030204" pitchFamily="34" charset="0"/>
              </a:rPr>
              <a:t> Tarnów przy ul. Błonie 2 </a:t>
            </a:r>
            <a:r>
              <a:rPr lang="pl-PL" sz="2000" dirty="0" smtClean="0">
                <a:latin typeface="Calibri" panose="020F0502020204030204" pitchFamily="34" charset="0"/>
              </a:rPr>
              <a:t> </a:t>
            </a:r>
            <a:r>
              <a:rPr lang="pl-PL" sz="2000" dirty="0">
                <a:latin typeface="Calibri" panose="020F0502020204030204" pitchFamily="34" charset="0"/>
              </a:rPr>
              <a:t>to świetne miejsce na aktywne spędzenie wolnego czasu dla dużych i małych oraz dla całych </a:t>
            </a:r>
            <a:r>
              <a:rPr lang="pl-PL" sz="2000" dirty="0" smtClean="0">
                <a:latin typeface="Calibri" panose="020F0502020204030204" pitchFamily="34" charset="0"/>
              </a:rPr>
              <a:t>rodzin.</a:t>
            </a:r>
            <a:endParaRPr lang="pl-PL" sz="2000" dirty="0">
              <a:latin typeface="Calibri" panose="020F050202020403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510212" y="1514475"/>
            <a:ext cx="6162675" cy="2814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 smtClean="0">
                <a:latin typeface="Calibri" panose="020F0502020204030204" pitchFamily="34" charset="0"/>
              </a:rPr>
              <a:t>Park </a:t>
            </a:r>
            <a:r>
              <a:rPr lang="pl-PL" sz="2000" dirty="0">
                <a:latin typeface="Calibri" panose="020F0502020204030204" pitchFamily="34" charset="0"/>
              </a:rPr>
              <a:t>Trampolin </a:t>
            </a:r>
            <a:r>
              <a:rPr lang="pl-PL" sz="2000" dirty="0" err="1">
                <a:latin typeface="Calibri" panose="020F0502020204030204" pitchFamily="34" charset="0"/>
              </a:rPr>
              <a:t>Ninja</a:t>
            </a:r>
            <a:r>
              <a:rPr lang="pl-PL" sz="2000" dirty="0">
                <a:latin typeface="Calibri" panose="020F0502020204030204" pitchFamily="34" charset="0"/>
              </a:rPr>
              <a:t> </a:t>
            </a:r>
            <a:r>
              <a:rPr lang="pl-PL" sz="2000" dirty="0" err="1">
                <a:latin typeface="Calibri" panose="020F0502020204030204" pitchFamily="34" charset="0"/>
              </a:rPr>
              <a:t>Jump</a:t>
            </a:r>
            <a:r>
              <a:rPr lang="pl-PL" sz="2000" dirty="0">
                <a:latin typeface="Calibri" panose="020F0502020204030204" pitchFamily="34" charset="0"/>
              </a:rPr>
              <a:t> to miejsce, które pomoże ci się odprężyć, dostarczy niezapomnianej rozrywki i zapewni dawkę niezbędnej aktywności fizycznej. </a:t>
            </a:r>
            <a:r>
              <a:rPr lang="pl-PL" sz="2000" dirty="0" smtClean="0">
                <a:latin typeface="Calibri" panose="020F0502020204030204" pitchFamily="34" charset="0"/>
              </a:rPr>
              <a:t>W </a:t>
            </a:r>
            <a:r>
              <a:rPr lang="pl-PL" sz="2000" dirty="0" err="1">
                <a:latin typeface="Calibri" panose="020F0502020204030204" pitchFamily="34" charset="0"/>
              </a:rPr>
              <a:t>Ninja</a:t>
            </a:r>
            <a:r>
              <a:rPr lang="pl-PL" sz="2000" dirty="0">
                <a:latin typeface="Calibri" panose="020F0502020204030204" pitchFamily="34" charset="0"/>
              </a:rPr>
              <a:t> </a:t>
            </a:r>
            <a:r>
              <a:rPr lang="pl-PL" sz="2000" dirty="0" err="1">
                <a:latin typeface="Calibri" panose="020F0502020204030204" pitchFamily="34" charset="0"/>
              </a:rPr>
              <a:t>Jump</a:t>
            </a:r>
            <a:r>
              <a:rPr lang="pl-PL" sz="2000" dirty="0">
                <a:latin typeface="Calibri" panose="020F0502020204030204" pitchFamily="34" charset="0"/>
              </a:rPr>
              <a:t> czeka na Was moc atrakcji: arena z masą trampolin dających wiele różnych możliwości ćwiczeń i akrobacji</a:t>
            </a:r>
            <a:r>
              <a:rPr lang="pl-PL" sz="2000" dirty="0" smtClean="0">
                <a:latin typeface="Calibri" panose="020F0502020204030204" pitchFamily="34" charset="0"/>
              </a:rPr>
              <a:t>, skośne </a:t>
            </a:r>
            <a:r>
              <a:rPr lang="pl-PL" sz="2000" dirty="0">
                <a:latin typeface="Calibri" panose="020F0502020204030204" pitchFamily="34" charset="0"/>
              </a:rPr>
              <a:t>trampoliny na ścianach, </a:t>
            </a:r>
            <a:r>
              <a:rPr lang="pl-PL" sz="2000" dirty="0" err="1">
                <a:latin typeface="Calibri" panose="020F0502020204030204" pitchFamily="34" charset="0"/>
              </a:rPr>
              <a:t>street</a:t>
            </a:r>
            <a:r>
              <a:rPr lang="pl-PL" sz="2000" dirty="0">
                <a:latin typeface="Calibri" panose="020F0502020204030204" pitchFamily="34" charset="0"/>
              </a:rPr>
              <a:t> </a:t>
            </a:r>
            <a:r>
              <a:rPr lang="pl-PL" sz="2000" dirty="0" err="1">
                <a:latin typeface="Calibri" panose="020F0502020204030204" pitchFamily="34" charset="0"/>
              </a:rPr>
              <a:t>jump</a:t>
            </a:r>
            <a:r>
              <a:rPr lang="pl-PL" sz="2000" dirty="0">
                <a:latin typeface="Calibri" panose="020F0502020204030204" pitchFamily="34" charset="0"/>
              </a:rPr>
              <a:t> – pas do nauki kombinacji trików, strefa kosza, </a:t>
            </a:r>
            <a:r>
              <a:rPr lang="pl-PL" sz="2000" dirty="0" err="1">
                <a:latin typeface="Calibri" panose="020F0502020204030204" pitchFamily="34" charset="0"/>
              </a:rPr>
              <a:t>climb</a:t>
            </a:r>
            <a:r>
              <a:rPr lang="pl-PL" sz="2000" dirty="0">
                <a:latin typeface="Calibri" panose="020F0502020204030204" pitchFamily="34" charset="0"/>
              </a:rPr>
              <a:t> </a:t>
            </a:r>
            <a:r>
              <a:rPr lang="pl-PL" sz="2000" dirty="0" err="1">
                <a:latin typeface="Calibri" panose="020F0502020204030204" pitchFamily="34" charset="0"/>
              </a:rPr>
              <a:t>pegboard</a:t>
            </a:r>
            <a:r>
              <a:rPr lang="pl-PL" sz="2000" dirty="0">
                <a:latin typeface="Calibri" panose="020F0502020204030204" pitchFamily="34" charset="0"/>
              </a:rPr>
              <a:t>, tor </a:t>
            </a:r>
            <a:r>
              <a:rPr lang="pl-PL" sz="2000" dirty="0" err="1">
                <a:latin typeface="Calibri" panose="020F0502020204030204" pitchFamily="34" charset="0"/>
              </a:rPr>
              <a:t>ninja</a:t>
            </a:r>
            <a:r>
              <a:rPr lang="pl-PL" sz="2000" dirty="0">
                <a:latin typeface="Calibri" panose="020F0502020204030204" pitchFamily="34" charset="0"/>
              </a:rPr>
              <a:t>, basen z gąbkami.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3084136"/>
            <a:ext cx="4221751" cy="250983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264" y="4122720"/>
            <a:ext cx="2915737" cy="174944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051" y="412272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14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7882" y="304800"/>
            <a:ext cx="11142931" cy="712631"/>
          </a:xfrm>
        </p:spPr>
        <p:txBody>
          <a:bodyPr rtlCol="0"/>
          <a:lstStyle/>
          <a:p>
            <a:pPr algn="ctr"/>
            <a:r>
              <a:rPr lang="pl-PL" b="1" dirty="0" smtClean="0">
                <a:latin typeface="Calibri" panose="020F0502020204030204" pitchFamily="34" charset="0"/>
              </a:rPr>
              <a:t>Góra Świętego Marcina – park biegowy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8010659" y="1600200"/>
            <a:ext cx="3570154" cy="3937715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pl-PL" sz="2400" dirty="0" smtClean="0">
                <a:latin typeface="Calibri" panose="020F0502020204030204" pitchFamily="34" charset="0"/>
              </a:rPr>
              <a:t>Góra </a:t>
            </a:r>
            <a:r>
              <a:rPr lang="pl-PL" sz="2400" dirty="0">
                <a:latin typeface="Calibri" panose="020F0502020204030204" pitchFamily="34" charset="0"/>
              </a:rPr>
              <a:t>św. Marcina to wspaniałe tereny do uprawiania sportu amatorskiego, miejsce do wypoczynku i rekreacji dla mieszkańców </a:t>
            </a:r>
            <a:r>
              <a:rPr lang="pl-PL" sz="2400" dirty="0" smtClean="0">
                <a:latin typeface="Calibri" panose="020F0502020204030204" pitchFamily="34" charset="0"/>
              </a:rPr>
              <a:t>Tarnowa. Powstało tam trzy </a:t>
            </a:r>
            <a:r>
              <a:rPr lang="pl-PL" sz="2400" dirty="0">
                <a:latin typeface="Calibri" panose="020F0502020204030204" pitchFamily="34" charset="0"/>
              </a:rPr>
              <a:t>kilometry ścieżek do biegania na nartach, pół kilometra trasy rolkowej </a:t>
            </a:r>
            <a:r>
              <a:rPr lang="pl-PL" sz="2400" dirty="0" smtClean="0">
                <a:latin typeface="Calibri" panose="020F0502020204030204" pitchFamily="34" charset="0"/>
              </a:rPr>
              <a:t>     i </a:t>
            </a:r>
            <a:r>
              <a:rPr lang="pl-PL" sz="2400" dirty="0">
                <a:latin typeface="Calibri" panose="020F0502020204030204" pitchFamily="34" charset="0"/>
              </a:rPr>
              <a:t>placyk do gry w </a:t>
            </a:r>
            <a:r>
              <a:rPr lang="pl-PL" sz="2400" dirty="0" smtClean="0">
                <a:latin typeface="Calibri" panose="020F0502020204030204" pitchFamily="34" charset="0"/>
              </a:rPr>
              <a:t>bule.</a:t>
            </a:r>
            <a:endParaRPr lang="pl-PL" sz="2400" dirty="0">
              <a:latin typeface="Calibri" panose="020F050202020403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504" y="1606034"/>
            <a:ext cx="5242508" cy="3931881"/>
          </a:xfrm>
          <a:prstGeom prst="rect">
            <a:avLst/>
          </a:prstGeom>
        </p:spPr>
      </p:pic>
      <p:pic>
        <p:nvPicPr>
          <p:cNvPr id="1025" name="Picture 1" descr="fTt3W6Nw8z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79600" y="276225"/>
            <a:ext cx="9372600" cy="723900"/>
          </a:xfrm>
        </p:spPr>
        <p:txBody>
          <a:bodyPr rtlCol="0"/>
          <a:lstStyle/>
          <a:p>
            <a:pPr rtl="0"/>
            <a:r>
              <a:rPr lang="pl" b="1" dirty="0" smtClean="0">
                <a:latin typeface="Calibri" panose="020F0502020204030204" pitchFamily="34" charset="0"/>
              </a:rPr>
              <a:t>Centrum Wypoczynku i Rekreacji Kantoria</a:t>
            </a:r>
            <a:endParaRPr lang="pl" b="1" dirty="0">
              <a:latin typeface="Calibri" panose="020F0502020204030204" pitchFamily="34" charset="0"/>
            </a:endParaRP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371475" y="1119187"/>
            <a:ext cx="10880725" cy="3337560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pl-PL" sz="2400" dirty="0" smtClean="0">
                <a:latin typeface="Calibri" panose="020F0502020204030204" pitchFamily="34" charset="0"/>
              </a:rPr>
              <a:t>Miejsce do rekreacji i wypoczynku na świeżym powietrzu. Znajdują się tam boiska do gry w piłkę plażową, trasy wypoczynkowe z ażurowymi konstrukcjami, dużo zielonej przestrzeni przy stawie.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674" y="2027421"/>
            <a:ext cx="5153418" cy="361544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65" y="2284596"/>
            <a:ext cx="3553601" cy="26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91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08125" y="290513"/>
            <a:ext cx="9372600" cy="609600"/>
          </a:xfrm>
        </p:spPr>
        <p:txBody>
          <a:bodyPr rtlCol="0"/>
          <a:lstStyle/>
          <a:p>
            <a:pPr algn="ctr" rtl="0"/>
            <a:r>
              <a:rPr lang="pl" b="1" dirty="0" smtClean="0">
                <a:latin typeface="Calibri" panose="020F0502020204030204" pitchFamily="34" charset="0"/>
              </a:rPr>
              <a:t>Lasek Lipie</a:t>
            </a:r>
            <a:endParaRPr lang="pl" b="1" dirty="0">
              <a:latin typeface="Calibri" panose="020F0502020204030204" pitchFamily="34" charset="0"/>
            </a:endParaRP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986631" y="1142999"/>
            <a:ext cx="10415588" cy="4214814"/>
          </a:xfrm>
        </p:spPr>
        <p:txBody>
          <a:bodyPr rtlCol="0"/>
          <a:lstStyle/>
          <a:p>
            <a:pPr marL="45720" indent="0" algn="just">
              <a:buNone/>
            </a:pPr>
            <a:r>
              <a:rPr lang="pl-PL" dirty="0" smtClean="0">
                <a:latin typeface="Calibri" panose="020F0502020204030204" pitchFamily="34" charset="0"/>
              </a:rPr>
              <a:t>Jest </a:t>
            </a:r>
            <a:r>
              <a:rPr lang="pl-PL" dirty="0">
                <a:latin typeface="Calibri" panose="020F0502020204030204" pitchFamily="34" charset="0"/>
              </a:rPr>
              <a:t>jednym z największych kompleksów leśnych w Tarnowie, jego powierzchnia wynosi 21,81 ha. Korzystanie z tego miejsca ogranicza się głównie do pieszych i rowerowych wędrówek po tych urokliwych miejscach o zróżnicowanym charakterze: po lewej, idąc od strony miasta mamy zwarto kompleks leśny, po prawej wyjątkowo malowniczą szachownicę pól, łąk i zagajników.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287" y="2574511"/>
            <a:ext cx="3771901" cy="252374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216" y="2574511"/>
            <a:ext cx="3382172" cy="253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89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2" y="0"/>
            <a:ext cx="10594976" cy="914400"/>
          </a:xfrm>
        </p:spPr>
        <p:txBody>
          <a:bodyPr rtlCol="0">
            <a:normAutofit/>
          </a:bodyPr>
          <a:lstStyle/>
          <a:p>
            <a:pPr algn="ctr" rtl="0"/>
            <a:r>
              <a:rPr lang="pl" sz="3400" b="1" dirty="0" smtClean="0">
                <a:latin typeface="Calibri" panose="020F0502020204030204" pitchFamily="34" charset="0"/>
              </a:rPr>
              <a:t>Fort Wapiti w Zalasowej</a:t>
            </a:r>
            <a:endParaRPr lang="pl" sz="3400" b="1" dirty="0">
              <a:latin typeface="Calibri" panose="020F050202020403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00075" y="1311950"/>
            <a:ext cx="48291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latin typeface="Calibri" panose="020F0502020204030204" pitchFamily="34" charset="0"/>
              </a:rPr>
              <a:t>Wśród malowanych indiańskich tipi, można obejrzeć bogatą wystawę indiańskiego </a:t>
            </a:r>
            <a:r>
              <a:rPr lang="pl-PL" sz="2000" dirty="0" smtClean="0">
                <a:latin typeface="Calibri" panose="020F0502020204030204" pitchFamily="34" charset="0"/>
              </a:rPr>
              <a:t>rękodzieła. Odwiedzający </a:t>
            </a:r>
            <a:r>
              <a:rPr lang="pl-PL" sz="2000" dirty="0">
                <a:latin typeface="Calibri" panose="020F0502020204030204" pitchFamily="34" charset="0"/>
              </a:rPr>
              <a:t>mają okazję spróbować swoich sił w wielu indiańskich konkurencjach, które w dawnych czasach przygotowywały dzieci i młodzież do polowań i rozwijały ich sprawność i celność</a:t>
            </a:r>
            <a:r>
              <a:rPr lang="pl-PL" sz="2000" dirty="0"/>
              <a:t>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690" y="1500187"/>
            <a:ext cx="5883702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7238" y="576262"/>
            <a:ext cx="10823575" cy="1552575"/>
          </a:xfrm>
        </p:spPr>
        <p:txBody>
          <a:bodyPr rtlCol="0">
            <a:normAutofit/>
          </a:bodyPr>
          <a:lstStyle/>
          <a:p>
            <a:pPr algn="ctr"/>
            <a:r>
              <a:rPr lang="pl" b="1" dirty="0" smtClean="0">
                <a:latin typeface="Calibri" panose="020F0502020204030204" pitchFamily="34" charset="0"/>
              </a:rPr>
              <a:t>Ścieżka Przyrodniczo – Edukacyjna „Tuchowski Las” </a:t>
            </a:r>
            <a:br>
              <a:rPr lang="pl" b="1" dirty="0" smtClean="0">
                <a:latin typeface="Calibri" panose="020F0502020204030204" pitchFamily="34" charset="0"/>
              </a:rPr>
            </a:br>
            <a:r>
              <a:rPr lang="pl" b="1" dirty="0" smtClean="0">
                <a:latin typeface="Calibri" panose="020F0502020204030204" pitchFamily="34" charset="0"/>
              </a:rPr>
              <a:t>w Zalasowej</a:t>
            </a:r>
            <a:r>
              <a:rPr lang="pl-PL" b="1" dirty="0"/>
              <a:t/>
            </a:r>
            <a:br>
              <a:rPr lang="pl-PL" b="1" dirty="0"/>
            </a:br>
            <a:endParaRPr lang="pl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71501" y="1943098"/>
            <a:ext cx="111442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latin typeface="Calibri" panose="020F0502020204030204" pitchFamily="34" charset="0"/>
              </a:rPr>
              <a:t>Jest to leśny, dobrze oznakowany szlak, prowadzący do malowniczo położonych śródleśnych stawów. Znajdują się tam zadaszenia, ławeczki i drewniane mostki. Na całej długości szlaku umiejscowione są przystanki, gdzie można się wiele dowiedzieć o otaczającym lesie. Są tam tablice edukacyjne informujące o rosnących w lesie drzewach i mieszkających w nim zwierzętach, rodzaje budek lęgowych dla ptaków, przekroje drzew leśnych.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674" y="3574314"/>
            <a:ext cx="2905125" cy="217884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37" y="3574314"/>
            <a:ext cx="3271838" cy="217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44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814388" y="485775"/>
            <a:ext cx="108442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400" b="1" dirty="0" smtClean="0">
                <a:latin typeface="Calibri" panose="020F0502020204030204" pitchFamily="34" charset="0"/>
              </a:rPr>
              <a:t>Park Krajobrazowy Pasma Brzanki</a:t>
            </a:r>
            <a:endParaRPr lang="pl-PL" sz="3400" b="1" dirty="0">
              <a:latin typeface="Calibri" panose="020F05020202040302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114425" y="1343026"/>
            <a:ext cx="3900487" cy="375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latin typeface="Calibri" panose="020F0502020204030204" pitchFamily="34" charset="0"/>
              </a:rPr>
              <a:t>Obejmuje niewysokie lecz malownicze pasmo, porośnięte lasem jodłowo- bukowym, tzw. buczyną karpacką, pełnym szlaków pieszych i rowerowych, jest też szlak konny „Karpackie Podkowy</a:t>
            </a:r>
            <a:r>
              <a:rPr lang="pl-PL" sz="2000" dirty="0" smtClean="0">
                <a:latin typeface="Calibri" panose="020F0502020204030204" pitchFamily="34" charset="0"/>
              </a:rPr>
              <a:t>”.</a:t>
            </a:r>
          </a:p>
          <a:p>
            <a:pPr algn="just"/>
            <a:r>
              <a:rPr lang="pl-PL" sz="2000" dirty="0">
                <a:latin typeface="Calibri" panose="020F0502020204030204" pitchFamily="34" charset="0"/>
              </a:rPr>
              <a:t>W jego obrębie znajdują się dwa charakterystyczne miejsca, będące zarazem dwoma najwyższymi punktami pasma, bardzo chętnie odwiedzanymi przez turystów</a:t>
            </a:r>
            <a:r>
              <a:rPr lang="pl-PL" sz="2000" dirty="0" smtClean="0">
                <a:latin typeface="Calibri" panose="020F0502020204030204" pitchFamily="34" charset="0"/>
              </a:rPr>
              <a:t>: Bacówka Brzanka i Liwocz.</a:t>
            </a:r>
            <a:endParaRPr lang="pl-PL" sz="2000" dirty="0">
              <a:latin typeface="Calibri" panose="020F050202020403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332" y="1343026"/>
            <a:ext cx="6423268" cy="375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93913" y="233363"/>
            <a:ext cx="9372600" cy="681038"/>
          </a:xfrm>
        </p:spPr>
        <p:txBody>
          <a:bodyPr rtlCol="0"/>
          <a:lstStyle/>
          <a:p>
            <a:r>
              <a:rPr lang="pl-PL" b="1" dirty="0">
                <a:latin typeface="Calibri" panose="020F0502020204030204" pitchFamily="34" charset="0"/>
              </a:rPr>
              <a:t>Ścieżka Przyrodniczo- Leśna Wierzchosławice</a:t>
            </a:r>
            <a:endParaRPr lang="pl" b="1" dirty="0">
              <a:latin typeface="Calibri" panose="020F0502020204030204" pitchFamily="34" charset="0"/>
            </a:endParaRP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485776" y="1185861"/>
            <a:ext cx="5886449" cy="4457701"/>
          </a:xfrm>
        </p:spPr>
        <p:txBody>
          <a:bodyPr rtlCol="0"/>
          <a:lstStyle/>
          <a:p>
            <a:pPr marL="45720" indent="0" algn="just">
              <a:buNone/>
            </a:pPr>
            <a:r>
              <a:rPr lang="pl-PL" dirty="0">
                <a:latin typeface="Calibri" panose="020F0502020204030204" pitchFamily="34" charset="0"/>
              </a:rPr>
              <a:t>Ścieżka Przyrodniczo- Leśna to oznakowany szlak, który przebiega przez kompleks leśny Lasów Radłowskich. </a:t>
            </a:r>
            <a:r>
              <a:rPr lang="pl-PL" dirty="0" smtClean="0">
                <a:latin typeface="Calibri" panose="020F0502020204030204" pitchFamily="34" charset="0"/>
              </a:rPr>
              <a:t>Znajduje </a:t>
            </a:r>
            <a:r>
              <a:rPr lang="pl-PL" dirty="0">
                <a:latin typeface="Calibri" panose="020F0502020204030204" pitchFamily="34" charset="0"/>
              </a:rPr>
              <a:t>się tam ogrodzona polana wraz z drewnianymi ławeczkami, stołami, niektóre z nich są zadaszone. Znajduje się też miejsce na ognisko. </a:t>
            </a:r>
            <a:r>
              <a:rPr lang="pl-PL" dirty="0" smtClean="0">
                <a:latin typeface="Calibri" panose="020F0502020204030204" pitchFamily="34" charset="0"/>
              </a:rPr>
              <a:t>Polana </a:t>
            </a:r>
            <a:r>
              <a:rPr lang="pl-PL" dirty="0">
                <a:latin typeface="Calibri" panose="020F0502020204030204" pitchFamily="34" charset="0"/>
              </a:rPr>
              <a:t>to także doskonałe miejsce rekreacyjne, gdzie dzieci mogą na przykład grać w piłkę. Kolejne przystanki opatrzone są fotografiami i krótkimi opisami, które zapoznają nas z fauną i florą występującą na terenie lasu. Największymi atrakcjami ścieżki są stawy śródleśne, a także tereny podmokłe, które pokonuje się drewnianym mostkiem o długości około 150 metrów. Ścieżkę można przebyć pieszo jak i rowerem.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325" y="1185861"/>
            <a:ext cx="5486402" cy="411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24860"/>
      </p:ext>
    </p:extLst>
  </p:cSld>
  <p:clrMapOvr>
    <a:masterClrMapping/>
  </p:clrMapOvr>
</p:sld>
</file>

<file path=ppt/theme/theme1.xml><?xml version="1.0" encoding="utf-8"?>
<a:theme xmlns:a="http://schemas.openxmlformats.org/drawingml/2006/main" name="Bawiące się dzieci 16: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58_TF03461883_TF03461883" id="{CB1E742B-07C7-400E-AC72-0F240E4DAFC6}" vid="{6946C01C-0A18-4EED-B65C-F3BDDA07F56C}"/>
    </a:ext>
  </a:extLst>
</a:theme>
</file>

<file path=ppt/theme/theme2.xml><?xml version="1.0" encoding="utf-8"?>
<a:theme xmlns:a="http://schemas.openxmlformats.org/drawingml/2006/main" name="Motyw pakietu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związana z edukacją z bawiącymi się dziećmi (ilustracja w stylu kreskówki, panoramiczna)</Template>
  <TotalTime>185</TotalTime>
  <Words>1224</Words>
  <Application>Microsoft Office PowerPoint</Application>
  <PresentationFormat>Panoramiczny</PresentationFormat>
  <Paragraphs>74</Paragraphs>
  <Slides>22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Calibri</vt:lpstr>
      <vt:lpstr>Euphemia</vt:lpstr>
      <vt:lpstr>Wingdings</vt:lpstr>
      <vt:lpstr>Bawiące się dzieci 16:9</vt:lpstr>
      <vt:lpstr>Gdzie aktywnie spędzić czas  z rodziną?</vt:lpstr>
      <vt:lpstr>Prezentacja programu PowerPoint</vt:lpstr>
      <vt:lpstr>Góra Świętego Marcina – park biegowy</vt:lpstr>
      <vt:lpstr>Centrum Wypoczynku i Rekreacji Kantoria</vt:lpstr>
      <vt:lpstr>Lasek Lipie</vt:lpstr>
      <vt:lpstr>Fort Wapiti w Zalasowej</vt:lpstr>
      <vt:lpstr>Ścieżka Przyrodniczo – Edukacyjna „Tuchowski Las”  w Zalasowej </vt:lpstr>
      <vt:lpstr>Prezentacja programu PowerPoint</vt:lpstr>
      <vt:lpstr>Ścieżka Przyrodniczo- Leśna Wierzchosławice</vt:lpstr>
      <vt:lpstr>Rezerwat przyrody nieożywionej „Skamieniałe miasto”</vt:lpstr>
      <vt:lpstr>Park rozrywki i park linowy Szara Sowa w Zawadzie</vt:lpstr>
      <vt:lpstr>Ogródek Jordanowski obok Parku Strzeleckiego</vt:lpstr>
      <vt:lpstr>Ścianki wspinaczkowe w Tarnowie</vt:lpstr>
      <vt:lpstr>Zajęcia dla dzieci w klubach fitness</vt:lpstr>
      <vt:lpstr>Centrum Sportów Spokojna</vt:lpstr>
      <vt:lpstr>Centrum Tenisowe ACT</vt:lpstr>
      <vt:lpstr>Park Wodny TOSiR</vt:lpstr>
      <vt:lpstr>Zajęcia sportowe w Pałacu Młodzieży</vt:lpstr>
      <vt:lpstr>Zajęcia taneczne dla dzieci</vt:lpstr>
      <vt:lpstr>Robotico – Klub Klocka</vt:lpstr>
      <vt:lpstr>Sale zabaw dla dzieci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Gdzie aktywnie spędzić czas  z rodziną?</dc:title>
  <dc:creator>Angela</dc:creator>
  <cp:lastModifiedBy>Angela</cp:lastModifiedBy>
  <cp:revision>30</cp:revision>
  <dcterms:created xsi:type="dcterms:W3CDTF">2020-05-07T14:22:45Z</dcterms:created>
  <dcterms:modified xsi:type="dcterms:W3CDTF">2020-05-08T17:07:18Z</dcterms:modified>
</cp:coreProperties>
</file>